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slideLayout" Target="../slideLayouts/slideLayout2.xml"/><Relationship Id="rId1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749040"/>
            <a:ext cx="13267944" cy="1682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InsightStream: Navigate the News Landscape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685800" y="5650992"/>
            <a:ext cx="13267944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InsightStream offers a comprehensive overview of current news trends, equipping users with the tools needed to understand and navigate the ever-evolving news landscape. This powerful tool enables individuals to discern credible information, empowering them to stay informed in a world full of noise and misinformation.</a:t>
            </a:r>
            <a:endParaRPr lang="en-US" sz="15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014216"/>
            <a:ext cx="4297680" cy="198424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04" y="4014216"/>
            <a:ext cx="4297680" cy="198424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4014216"/>
            <a:ext cx="4297680" cy="198424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202996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Understanding the News Ecosystem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685800" y="2862072"/>
            <a:ext cx="13267944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 today's information age, understanding the news ecosystem is crucial. Media outlets play a key role in shaping our perspectives through various formats and types of news. However, consumers must navigate challenges such as misinformation and biases to make informed decisions.</a:t>
            </a:r>
            <a:endParaRPr lang="en-US" sz="1530" dirty="0"/>
          </a:p>
        </p:txBody>
      </p:sp>
      <p:sp>
        <p:nvSpPr>
          <p:cNvPr id="9" name="Text 2"/>
          <p:cNvSpPr/>
          <p:nvPr/>
        </p:nvSpPr>
        <p:spPr>
          <a:xfrm>
            <a:off x="914400" y="4142232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6B6843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The Role of Media</a:t>
            </a:r>
            <a:endParaRPr lang="en-US" sz="1920" dirty="0"/>
          </a:p>
        </p:txBody>
      </p:sp>
      <p:sp>
        <p:nvSpPr>
          <p:cNvPr id="10" name="Text 3"/>
          <p:cNvSpPr/>
          <p:nvPr/>
        </p:nvSpPr>
        <p:spPr>
          <a:xfrm>
            <a:off x="914400" y="4626864"/>
            <a:ext cx="3849624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6B684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Media outlets serve as the primary source of news, delivering information through various platforms.</a:t>
            </a:r>
            <a:endParaRPr lang="en-US" sz="1530" dirty="0"/>
          </a:p>
        </p:txBody>
      </p:sp>
      <p:sp>
        <p:nvSpPr>
          <p:cNvPr id="11" name="Text 4"/>
          <p:cNvSpPr/>
          <p:nvPr/>
        </p:nvSpPr>
        <p:spPr>
          <a:xfrm>
            <a:off x="5394960" y="4142232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6B6843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Types of News</a:t>
            </a:r>
            <a:endParaRPr lang="en-US" sz="1920" dirty="0"/>
          </a:p>
        </p:txBody>
      </p:sp>
      <p:sp>
        <p:nvSpPr>
          <p:cNvPr id="12" name="Text 5"/>
          <p:cNvSpPr/>
          <p:nvPr/>
        </p:nvSpPr>
        <p:spPr>
          <a:xfrm>
            <a:off x="5394960" y="4626864"/>
            <a:ext cx="3849624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6B684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Different types of news include breaking news, investigative journalism, and opinion pieces.</a:t>
            </a:r>
            <a:endParaRPr lang="en-US" sz="1530" dirty="0"/>
          </a:p>
        </p:txBody>
      </p:sp>
      <p:sp>
        <p:nvSpPr>
          <p:cNvPr id="13" name="Text 6"/>
          <p:cNvSpPr/>
          <p:nvPr/>
        </p:nvSpPr>
        <p:spPr>
          <a:xfrm>
            <a:off x="9884664" y="4142232"/>
            <a:ext cx="3849624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6B6843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Challenges in News Consumption</a:t>
            </a:r>
            <a:endParaRPr lang="en-US" sz="1920" dirty="0"/>
          </a:p>
        </p:txBody>
      </p:sp>
      <p:sp>
        <p:nvSpPr>
          <p:cNvPr id="14" name="Text 7"/>
          <p:cNvSpPr/>
          <p:nvPr/>
        </p:nvSpPr>
        <p:spPr>
          <a:xfrm>
            <a:off x="9884664" y="4928616"/>
            <a:ext cx="3849624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6B684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Consumers face challenges like misinformation and biased reporting, making critical reading skills essential.</a:t>
            </a:r>
            <a:endParaRPr lang="en-US" sz="153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694176"/>
            <a:ext cx="7964424" cy="796442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60" y="3694176"/>
            <a:ext cx="7964424" cy="796442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560" y="3694176"/>
            <a:ext cx="7964424" cy="796442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57607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The Impact of Social Media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786384" y="3127248"/>
            <a:ext cx="40325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E6E5D7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News Dissemination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786384" y="3648456"/>
            <a:ext cx="403250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Real-time sharing and discussion of events; rapid spread of misinformation.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5303520" y="1618488"/>
            <a:ext cx="40325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E6E5D7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User Engagement</a:t>
            </a:r>
            <a:endParaRPr lang="en-US" sz="1920" dirty="0"/>
          </a:p>
        </p:txBody>
      </p:sp>
      <p:sp>
        <p:nvSpPr>
          <p:cNvPr id="10" name="Text 4"/>
          <p:cNvSpPr/>
          <p:nvPr/>
        </p:nvSpPr>
        <p:spPr>
          <a:xfrm>
            <a:off x="5303520" y="2139696"/>
            <a:ext cx="4032504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Fosters dialogue through comments and shares; challenges include quality of discourse.</a:t>
            </a: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4663440" y="599846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2" name="Text 6"/>
          <p:cNvSpPr/>
          <p:nvPr/>
        </p:nvSpPr>
        <p:spPr>
          <a:xfrm>
            <a:off x="7251192" y="450799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3" name="Text 7"/>
          <p:cNvSpPr/>
          <p:nvPr/>
        </p:nvSpPr>
        <p:spPr>
          <a:xfrm>
            <a:off x="9820656" y="3127248"/>
            <a:ext cx="40325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E6E5D7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Verification Actions</a:t>
            </a:r>
            <a:endParaRPr lang="en-US" sz="1920" dirty="0"/>
          </a:p>
        </p:txBody>
      </p:sp>
      <p:sp>
        <p:nvSpPr>
          <p:cNvPr id="14" name="Text 8"/>
          <p:cNvSpPr/>
          <p:nvPr/>
        </p:nvSpPr>
        <p:spPr>
          <a:xfrm>
            <a:off x="9820656" y="3648456"/>
            <a:ext cx="403250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Encourages fact-checking before sharing; cross-referencing with reputable sources.</a:t>
            </a:r>
            <a:endParaRPr lang="en-US" sz="1530" dirty="0"/>
          </a:p>
        </p:txBody>
      </p:sp>
      <p:sp>
        <p:nvSpPr>
          <p:cNvPr id="15" name="Text 9"/>
          <p:cNvSpPr/>
          <p:nvPr/>
        </p:nvSpPr>
        <p:spPr>
          <a:xfrm>
            <a:off x="9838944" y="599846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93368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9336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1371600"/>
            <a:ext cx="8293608" cy="21396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36" y="3703320"/>
            <a:ext cx="8293608" cy="213969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6035040"/>
            <a:ext cx="8293608" cy="213969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8736" y="2176272"/>
            <a:ext cx="7845552" cy="110642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736" y="4517136"/>
            <a:ext cx="7845552" cy="110642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8736" y="6848856"/>
            <a:ext cx="7845552" cy="1106424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0448" y="1581912"/>
            <a:ext cx="420624" cy="420624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448" y="3913632"/>
            <a:ext cx="420624" cy="420624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0448" y="6245352"/>
            <a:ext cx="420624" cy="42062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5660136" y="53949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Identifying Reliable Sources</a:t>
            </a:r>
            <a:endParaRPr lang="en-US" sz="3840" dirty="0"/>
          </a:p>
        </p:txBody>
      </p:sp>
      <p:sp>
        <p:nvSpPr>
          <p:cNvPr id="14" name="Text 1"/>
          <p:cNvSpPr/>
          <p:nvPr/>
        </p:nvSpPr>
        <p:spPr>
          <a:xfrm>
            <a:off x="6007608" y="160934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5" name="Text 2"/>
          <p:cNvSpPr/>
          <p:nvPr/>
        </p:nvSpPr>
        <p:spPr>
          <a:xfrm>
            <a:off x="5888736" y="2176272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E6E5D7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Evaluating Credibility</a:t>
            </a:r>
            <a:endParaRPr lang="en-US" sz="1920" dirty="0"/>
          </a:p>
        </p:txBody>
      </p:sp>
      <p:sp>
        <p:nvSpPr>
          <p:cNvPr id="16" name="Text 3"/>
          <p:cNvSpPr/>
          <p:nvPr/>
        </p:nvSpPr>
        <p:spPr>
          <a:xfrm>
            <a:off x="5888736" y="2660904"/>
            <a:ext cx="7845552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Assessing the credibility of news sources involves analyzing the outlet’s background, its editorial standards, and the expertise of the reporters.</a:t>
            </a:r>
            <a:endParaRPr lang="en-US" sz="1530" dirty="0"/>
          </a:p>
        </p:txBody>
      </p:sp>
      <p:sp>
        <p:nvSpPr>
          <p:cNvPr id="17" name="Text 4"/>
          <p:cNvSpPr/>
          <p:nvPr/>
        </p:nvSpPr>
        <p:spPr>
          <a:xfrm>
            <a:off x="6007608" y="394106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8" name="Text 5"/>
          <p:cNvSpPr/>
          <p:nvPr/>
        </p:nvSpPr>
        <p:spPr>
          <a:xfrm>
            <a:off x="5888736" y="4517136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E6E5D7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The Importance of Diversity</a:t>
            </a:r>
            <a:endParaRPr lang="en-US" sz="1920" dirty="0"/>
          </a:p>
        </p:txBody>
      </p:sp>
      <p:sp>
        <p:nvSpPr>
          <p:cNvPr id="19" name="Text 6"/>
          <p:cNvSpPr/>
          <p:nvPr/>
        </p:nvSpPr>
        <p:spPr>
          <a:xfrm>
            <a:off x="5888736" y="4992624"/>
            <a:ext cx="7845552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Engaging with a diverse range of news sources is crucial for a well-rounded understanding of events.</a:t>
            </a:r>
            <a:endParaRPr lang="en-US" sz="1530" dirty="0"/>
          </a:p>
        </p:txBody>
      </p:sp>
      <p:sp>
        <p:nvSpPr>
          <p:cNvPr id="20" name="Text 7"/>
          <p:cNvSpPr/>
          <p:nvPr/>
        </p:nvSpPr>
        <p:spPr>
          <a:xfrm>
            <a:off x="6007608" y="628192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21" name="Text 8"/>
          <p:cNvSpPr/>
          <p:nvPr/>
        </p:nvSpPr>
        <p:spPr>
          <a:xfrm>
            <a:off x="5888736" y="6848856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E6E5D7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Fact-Checking Resources</a:t>
            </a:r>
            <a:endParaRPr lang="en-US" sz="1920" dirty="0"/>
          </a:p>
        </p:txBody>
      </p:sp>
      <p:sp>
        <p:nvSpPr>
          <p:cNvPr id="22" name="Text 9"/>
          <p:cNvSpPr/>
          <p:nvPr/>
        </p:nvSpPr>
        <p:spPr>
          <a:xfrm>
            <a:off x="5888736" y="7324344"/>
            <a:ext cx="7845552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Numerous organizations and websites specialize in fact-checking, helping consumers verify claims made in the news.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2962656"/>
            <a:ext cx="8293608" cy="105156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36" y="4206240"/>
            <a:ext cx="8293608" cy="105156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5449824"/>
            <a:ext cx="8293608" cy="105156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660136" y="1527048"/>
            <a:ext cx="8293608" cy="1225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Future Trends in News Consumption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5888736" y="3090672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6B6843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AI and News Generation</a:t>
            </a:r>
            <a:endParaRPr lang="en-US" sz="1920" dirty="0"/>
          </a:p>
        </p:txBody>
      </p:sp>
      <p:sp>
        <p:nvSpPr>
          <p:cNvPr id="9" name="Text 2"/>
          <p:cNvSpPr/>
          <p:nvPr/>
        </p:nvSpPr>
        <p:spPr>
          <a:xfrm>
            <a:off x="5888736" y="3575304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6B684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 analyzes data to generate news insights, raising ethical questions.</a:t>
            </a:r>
            <a:endParaRPr lang="en-US" sz="1530" dirty="0"/>
          </a:p>
        </p:txBody>
      </p:sp>
      <p:sp>
        <p:nvSpPr>
          <p:cNvPr id="10" name="Text 3"/>
          <p:cNvSpPr/>
          <p:nvPr/>
        </p:nvSpPr>
        <p:spPr>
          <a:xfrm>
            <a:off x="5888736" y="4334256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6B6843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Personalized News Feeds</a:t>
            </a:r>
            <a:endParaRPr lang="en-US" sz="1920" dirty="0"/>
          </a:p>
        </p:txBody>
      </p:sp>
      <p:sp>
        <p:nvSpPr>
          <p:cNvPr id="11" name="Text 4"/>
          <p:cNvSpPr/>
          <p:nvPr/>
        </p:nvSpPr>
        <p:spPr>
          <a:xfrm>
            <a:off x="5888736" y="4809744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6B684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Algorithms tailor news to users, which can limit perspective.</a:t>
            </a:r>
            <a:endParaRPr lang="en-US" sz="1530" dirty="0"/>
          </a:p>
        </p:txBody>
      </p:sp>
      <p:sp>
        <p:nvSpPr>
          <p:cNvPr id="12" name="Text 5"/>
          <p:cNvSpPr/>
          <p:nvPr/>
        </p:nvSpPr>
        <p:spPr>
          <a:xfrm>
            <a:off x="5888736" y="5577840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6B6843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Emergence of Subscription Models</a:t>
            </a:r>
            <a:endParaRPr lang="en-US" sz="1920" dirty="0"/>
          </a:p>
        </p:txBody>
      </p:sp>
      <p:sp>
        <p:nvSpPr>
          <p:cNvPr id="13" name="Text 6"/>
          <p:cNvSpPr/>
          <p:nvPr/>
        </p:nvSpPr>
        <p:spPr>
          <a:xfrm>
            <a:off x="5888736" y="6053328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6B684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News organizations shift to subscriptions for sustaining quality journalism.</a:t>
            </a: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3374136"/>
            <a:ext cx="7964424" cy="796442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60" y="3374136"/>
            <a:ext cx="7964424" cy="796442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560" y="3374136"/>
            <a:ext cx="7964424" cy="796442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88696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FEF5E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Conclusion: Moving Forward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786384" y="2816352"/>
            <a:ext cx="40325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E6E5D7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Empowering News Consumers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786384" y="3337560"/>
            <a:ext cx="403250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Consumers can enhance their understanding of the news landscape.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5303520" y="1929384"/>
            <a:ext cx="40325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E6E5D7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Critical Thinking Skills</a:t>
            </a:r>
            <a:endParaRPr lang="en-US" sz="1920" dirty="0"/>
          </a:p>
        </p:txBody>
      </p:sp>
      <p:sp>
        <p:nvSpPr>
          <p:cNvPr id="10" name="Text 4"/>
          <p:cNvSpPr/>
          <p:nvPr/>
        </p:nvSpPr>
        <p:spPr>
          <a:xfrm>
            <a:off x="5303520" y="2459736"/>
            <a:ext cx="40325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Helps individuals assess news credibility.</a:t>
            </a: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4663440" y="568756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2" name="Text 6"/>
          <p:cNvSpPr/>
          <p:nvPr/>
        </p:nvSpPr>
        <p:spPr>
          <a:xfrm>
            <a:off x="7251192" y="419709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3" name="Text 7"/>
          <p:cNvSpPr/>
          <p:nvPr/>
        </p:nvSpPr>
        <p:spPr>
          <a:xfrm>
            <a:off x="9820656" y="2505456"/>
            <a:ext cx="4032504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E6E5D7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Advocating for Quality Journalism</a:t>
            </a:r>
            <a:endParaRPr lang="en-US" sz="1920" dirty="0"/>
          </a:p>
        </p:txBody>
      </p:sp>
      <p:sp>
        <p:nvSpPr>
          <p:cNvPr id="14" name="Text 8"/>
          <p:cNvSpPr/>
          <p:nvPr/>
        </p:nvSpPr>
        <p:spPr>
          <a:xfrm>
            <a:off x="9820656" y="3337560"/>
            <a:ext cx="4032504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E6E5D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Supporting credible news reinforces the role of trustworthy media.</a:t>
            </a:r>
            <a:endParaRPr lang="en-US" sz="1530" dirty="0"/>
          </a:p>
        </p:txBody>
      </p:sp>
      <p:sp>
        <p:nvSpPr>
          <p:cNvPr id="15" name="Text 9"/>
          <p:cNvSpPr/>
          <p:nvPr/>
        </p:nvSpPr>
        <p:spPr>
          <a:xfrm>
            <a:off x="9838944" y="568756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2025-09-25T05:17:15Z</dcterms:created>
  <dcterms:modified xsi:type="dcterms:W3CDTF">2025-09-25T05:17:15Z</dcterms:modified>
</cp:coreProperties>
</file>